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72560" y="2475865"/>
            <a:ext cx="4246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共享汽车市场调研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87720" y="3182620"/>
            <a:ext cx="233172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李波 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2016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13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62F905-ABB6-430C-B2E9-EF1507A90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0"/>
            <a:ext cx="2138150" cy="682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830"/>
            <a:ext cx="122555" cy="527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45" y="163830"/>
            <a:ext cx="37839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流出行  市场分析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9360" y="2511425"/>
            <a:ext cx="49060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公司名：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广州易流新能源汽车科技有限公司</a:t>
            </a:r>
          </a:p>
          <a:p>
            <a:pPr algn="l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地址：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广州市天河区冼村路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26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号</a:t>
            </a:r>
          </a:p>
          <a:p>
            <a:pPr algn="l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法人：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陈章芳    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股东：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陈章芳   徐初一</a:t>
            </a:r>
          </a:p>
          <a:p>
            <a:pPr algn="l"/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成立日期：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2017-3-28      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注册资本：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320"/>
            <a:ext cx="1021080" cy="1233170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/>
        </p:nvGraphicFramePr>
        <p:xfrm>
          <a:off x="218440" y="3669665"/>
          <a:ext cx="5802630" cy="3076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78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车型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广汽传祺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GA5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8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人座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众泰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E200 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人座）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2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租价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0.3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 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+ 1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0.2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 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+ 0.7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charset="-122"/>
                          <a:ea typeface="微软雅黑" panose="020B0503020204020204" charset="-122"/>
                        </a:rPr>
                        <a:t>押金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charset="-122"/>
                          <a:ea typeface="微软雅黑" panose="020B0503020204020204" charset="-122"/>
                        </a:rPr>
                        <a:t>999</a:t>
                      </a:r>
                      <a:r>
                        <a:rPr lang="zh-CN" altLang="en-US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图片 8" descr="14497339819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80" y="3837305"/>
            <a:ext cx="1654810" cy="1196340"/>
          </a:xfrm>
          <a:prstGeom prst="rect">
            <a:avLst/>
          </a:prstGeom>
        </p:spPr>
      </p:pic>
      <p:pic>
        <p:nvPicPr>
          <p:cNvPr id="11" name="图片 10" descr="E111"/>
          <p:cNvPicPr>
            <a:picLocks noChangeAspect="1"/>
          </p:cNvPicPr>
          <p:nvPr/>
        </p:nvPicPr>
        <p:blipFill>
          <a:blip r:embed="rId4"/>
          <a:srcRect l="5816" r="4366" b="28466"/>
          <a:stretch>
            <a:fillRect/>
          </a:stretch>
        </p:blipFill>
        <p:spPr>
          <a:xfrm>
            <a:off x="3636645" y="3837305"/>
            <a:ext cx="1780540" cy="1244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t="4650"/>
          <a:stretch>
            <a:fillRect/>
          </a:stretch>
        </p:blipFill>
        <p:spPr>
          <a:xfrm>
            <a:off x="6252845" y="2266315"/>
            <a:ext cx="2583180" cy="43865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974455" y="2511425"/>
            <a:ext cx="315658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城市：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目前只开通广州</a:t>
            </a:r>
          </a:p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分布：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广州市中心，以珠江新城为轴心。</a:t>
            </a:r>
          </a:p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投入车辆数量： 不足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台。</a:t>
            </a:r>
          </a:p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停车网点：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个</a:t>
            </a:r>
          </a:p>
          <a:p>
            <a:endParaRPr lang="zh-CN" altLang="en-US" sz="16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</a:t>
            </a:r>
          </a:p>
          <a:p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040" y="5191760"/>
            <a:ext cx="2072640" cy="15544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rcRect b="19164"/>
          <a:stretch>
            <a:fillRect/>
          </a:stretch>
        </p:blipFill>
        <p:spPr>
          <a:xfrm>
            <a:off x="10231120" y="747395"/>
            <a:ext cx="1461770" cy="15760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02260" y="766445"/>
            <a:ext cx="9453880" cy="1580515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03530" y="882015"/>
            <a:ext cx="92297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数量少：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目前只开通了广州，投入车辆数量和停车网点少，并且很多网点没有车。</a:t>
            </a: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品牌知名度低：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市场知名度不高，很多消费者不知道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流出行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体验普通</a:t>
            </a:r>
            <a:r>
              <a:rPr lang="zh-CN" altLang="en-US" sz="1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在价格上属于中等，不占优势，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众泰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E200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这类型的新能源汽车市场反馈操作性、安全性、实用性都比较差，都在逐步淘汰，缺少绝对产品优势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16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竞争力弱：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如果找不到差异化的优势、有效的市场切入点和快速迭代能力，以及没有雄厚的资本入驻的情况下，很容易被市场淘汰。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A62F905-ABB6-430C-B2E9-EF1507A904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26" y="0"/>
            <a:ext cx="2138150" cy="6829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830"/>
            <a:ext cx="122555" cy="527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45" y="163830"/>
            <a:ext cx="590613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广州市共享汽车市场现状 </a:t>
            </a:r>
          </a:p>
        </p:txBody>
      </p:sp>
      <p:graphicFrame>
        <p:nvGraphicFramePr>
          <p:cNvPr id="7" name="表格 6"/>
          <p:cNvGraphicFramePr/>
          <p:nvPr/>
        </p:nvGraphicFramePr>
        <p:xfrm>
          <a:off x="66675" y="2827020"/>
          <a:ext cx="9733280" cy="3994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1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7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计费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押金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主要分布区域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运营公司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流用车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0.5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999</a:t>
                      </a: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广州市中心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chemeClr val="accent2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广州易流新能源汽车科技有限公司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Gofun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0.1元/分钟、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元/公程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699元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14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个城市（全国）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北京首汽智行科技有限公司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0.28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1.88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起步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15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1500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一线城市（全国）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北京途歌科技有限公司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上夏共享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1499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广州市、大学城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广州舟海汽车租赁有限公司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有车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1.5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1.5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无押金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广州大学城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有车（北京）新能源汽车租赁有限公司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一度用车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无押金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广州市区（全国）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北京一度用车信息科技有限公司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叮咚出行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0.1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分钟、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0.8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公里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500</a:t>
                      </a: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广州番禺区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400">
                          <a:latin typeface="微软雅黑" panose="020B0503020204020204" charset="-122"/>
                          <a:ea typeface="微软雅黑" panose="020B0503020204020204" charset="-122"/>
                        </a:rPr>
                        <a:t>广东叮咚电动车租赁有限公司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22555" y="747395"/>
            <a:ext cx="9677400" cy="2022475"/>
          </a:xfrm>
          <a:prstGeom prst="rect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16535" y="842010"/>
            <a:ext cx="95834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广州已经有</a:t>
            </a:r>
            <a:r>
              <a:rPr lang="en-US" altLang="zh-CN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辆共享汽车投入市场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共享汽车企业有21家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,其中纯电动车汽车企业有13家。</a:t>
            </a:r>
          </a:p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年13家纯电动车企业</a:t>
            </a:r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计划在广州投放20400辆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共享汽车。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大多共享汽车平台采用电动汽车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，因采购价比燃油车便宜，绿色环保，后期维护费用低，契合中短途出行的用车定位。</a:t>
            </a:r>
          </a:p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少数平台采用汽油车，相比电动车优势也很明显，更有档次，动力强，没有里程限制，短途中途长途都可，油费报销等。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在实施运营中会涉及到基础设施的建设，因此与各方之间的协调以及对各项资源的合理分配显得十分重要。</a:t>
            </a:r>
          </a:p>
          <a:p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需要投入一定的车辆和站点，规模大小、站点密度影响消费者的选择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，但反过来投入过高影响盈利。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65055" y="747395"/>
            <a:ext cx="207010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分析：</a:t>
            </a:r>
          </a:p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其中比较有实力的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“Gofun”“TOGO”“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一度用车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已经开拓了全国一二线城市，有较雄厚的资本。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“TOGO”4月宣布获得真格基金领投的4000万元A+轮融资。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其他大部分企业并没有融到资金。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“E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流用车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在价格上比较便宜，但不足以支持整体的运营费用。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大多共享汽车主要以珠江新城为核心点向外分布。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叮咚出行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则只布局番禺区，未进入广州市中心。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上夏共享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以大学城为主。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BC4507-C3DD-46FA-81D2-AFC0393FED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26" y="0"/>
            <a:ext cx="2138150" cy="6829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3830"/>
            <a:ext cx="122555" cy="5270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1445" y="163830"/>
            <a:ext cx="77825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共享汽车 成本核算与发展前景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8005" y="897255"/>
            <a:ext cx="3373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初年运营费达8216万元</a:t>
            </a:r>
          </a:p>
        </p:txBody>
      </p:sp>
      <p:sp>
        <p:nvSpPr>
          <p:cNvPr id="185" name=" 185"/>
          <p:cNvSpPr/>
          <p:nvPr/>
        </p:nvSpPr>
        <p:spPr>
          <a:xfrm>
            <a:off x="203200" y="1007110"/>
            <a:ext cx="240030" cy="240030"/>
          </a:xfrm>
          <a:prstGeom prst="don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8490" y="1357630"/>
            <a:ext cx="7185025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按投放600辆车核算，初年运营费达8216万元，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年收回成本。</a:t>
            </a:r>
          </a:p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燃油费：平均每公里的油耗约0.4元，按照上述22万次、每次20公里测算，燃油费成本约170万元左右。</a:t>
            </a:r>
          </a:p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保险费：每辆车的成本约1800元。按600辆计算，一年保险成本约108万元。</a:t>
            </a:r>
          </a:p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停车费用：每辆车月费用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元，一年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216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万元。</a:t>
            </a:r>
          </a:p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人工费用：地勤人员约60名，按月薪3000元测算，每年人力成本约216万元。</a:t>
            </a:r>
          </a:p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车辆购置：7800万元。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8005" y="3180080"/>
            <a:ext cx="2779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1.8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万亿元市场容量</a:t>
            </a:r>
          </a:p>
        </p:txBody>
      </p:sp>
      <p:sp>
        <p:nvSpPr>
          <p:cNvPr id="11" name=" 185"/>
          <p:cNvSpPr/>
          <p:nvPr/>
        </p:nvSpPr>
        <p:spPr>
          <a:xfrm>
            <a:off x="203200" y="3289935"/>
            <a:ext cx="240030" cy="240030"/>
          </a:xfrm>
          <a:prstGeom prst="don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490" y="3640455"/>
            <a:ext cx="11414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有广阔的发展前景，其直接需求由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2015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年的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816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万次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天快速发展到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2018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3700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万次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天，对应市场容量有望由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660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亿元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年增长到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3800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亿元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年，而潜在需求带来的潜在市场容量有望达到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1.8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万亿元，汽车共享出行将成为生机无限的蓝海。</a:t>
            </a:r>
          </a:p>
        </p:txBody>
      </p:sp>
      <p:pic>
        <p:nvPicPr>
          <p:cNvPr id="13" name="图片 12" descr="83694608_26"/>
          <p:cNvPicPr>
            <a:picLocks noChangeAspect="1"/>
          </p:cNvPicPr>
          <p:nvPr/>
        </p:nvPicPr>
        <p:blipFill>
          <a:blip r:embed="rId2"/>
          <a:srcRect t="27587" b="30008"/>
          <a:stretch>
            <a:fillRect/>
          </a:stretch>
        </p:blipFill>
        <p:spPr>
          <a:xfrm>
            <a:off x="7727315" y="635635"/>
            <a:ext cx="4305300" cy="2511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48005" y="4363085"/>
            <a:ext cx="963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总结：体验差，重资产，高投入，监管困难，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难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盈利，消费环境不成熟</a:t>
            </a:r>
          </a:p>
        </p:txBody>
      </p:sp>
      <p:sp>
        <p:nvSpPr>
          <p:cNvPr id="15" name=" 185"/>
          <p:cNvSpPr/>
          <p:nvPr/>
        </p:nvSpPr>
        <p:spPr>
          <a:xfrm>
            <a:off x="203200" y="4472940"/>
            <a:ext cx="240030" cy="240030"/>
          </a:xfrm>
          <a:prstGeom prst="donu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4315" y="4824095"/>
            <a:ext cx="1169098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尽管价格便宜，但由于网点少，车辆少，对用户来说并不是很便利。在广州这种一线大城市，共享汽车的市场需求量至少为2万辆，而目前实际投入运营还不到5000辆。Gofun在广州投放的汽车数量超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辆，租赁网点达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多个。而这已经算是比较大规模的投放了。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资产模式的共享汽车虽然拉高了行业门槛，同时也限制了盈利的门槛，今年3月10日，“友友用车”宣布停止运营。据官方消息，停止运营的原因是“之前签署的投资款项未如期到位”。友友用车的联合创始人李宇事后公开表示，友友用车一个月的亏损高达200万元，巨额的运营费用让友友用车的前行倍感吃力。</a:t>
            </a:r>
          </a:p>
          <a:p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滴滴出行这样的行业巨头都没有进入这一看似红火的市场，正是看到了消费环境不成熟、重资产重投入却难盈利的现状。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44C04B8-D7B0-421A-9DAB-9DFD4FCFF8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26" y="0"/>
            <a:ext cx="2138150" cy="6829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42560" y="307594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谢谢！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</Words>
  <Application>Microsoft Office PowerPoint</Application>
  <PresentationFormat>宽屏</PresentationFormat>
  <Paragraphs>105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yashima</cp:lastModifiedBy>
  <cp:revision>67</cp:revision>
  <dcterms:created xsi:type="dcterms:W3CDTF">2015-05-05T08:02:00Z</dcterms:created>
  <dcterms:modified xsi:type="dcterms:W3CDTF">2018-06-20T02:18:51Z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